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61" r:id="rId4"/>
    <p:sldId id="256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466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864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701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314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471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629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635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689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83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852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75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85F16-A8E2-4D0E-8712-6B97B15B9540}" type="datetimeFigureOut">
              <a:rPr lang="ko-KR" altLang="en-US" smtClean="0"/>
              <a:t>2022-05-09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121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4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w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wmf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0.w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oleObject" Target="../embeddings/oleObject13.bin"/><Relationship Id="rId7" Type="http://schemas.openxmlformats.org/officeDocument/2006/relationships/oleObject" Target="../embeddings/oleObject1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5319705"/>
              </p:ext>
            </p:extLst>
          </p:nvPr>
        </p:nvGraphicFramePr>
        <p:xfrm>
          <a:off x="432260" y="90363"/>
          <a:ext cx="11447954" cy="66429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Image" r:id="rId3" imgW="38095200" imgH="22069800" progId="Photoshop.Image.19">
                  <p:embed/>
                </p:oleObj>
              </mc:Choice>
              <mc:Fallback>
                <p:oleObj name="Image" r:id="rId3" imgW="38095200" imgH="2206980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2260" y="90363"/>
                        <a:ext cx="11447954" cy="66429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971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475659"/>
              </p:ext>
            </p:extLst>
          </p:nvPr>
        </p:nvGraphicFramePr>
        <p:xfrm>
          <a:off x="590548" y="1377599"/>
          <a:ext cx="11153776" cy="49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302">
                  <a:extLst>
                    <a:ext uri="{9D8B030D-6E8A-4147-A177-3AD203B41FA5}">
                      <a16:colId xmlns:a16="http://schemas.microsoft.com/office/drawing/2014/main" val="2297756488"/>
                    </a:ext>
                  </a:extLst>
                </a:gridCol>
                <a:gridCol w="2390775">
                  <a:extLst>
                    <a:ext uri="{9D8B030D-6E8A-4147-A177-3AD203B41FA5}">
                      <a16:colId xmlns:a16="http://schemas.microsoft.com/office/drawing/2014/main" val="3586895978"/>
                    </a:ext>
                  </a:extLst>
                </a:gridCol>
                <a:gridCol w="2390775">
                  <a:extLst>
                    <a:ext uri="{9D8B030D-6E8A-4147-A177-3AD203B41FA5}">
                      <a16:colId xmlns:a16="http://schemas.microsoft.com/office/drawing/2014/main" val="2889659803"/>
                    </a:ext>
                  </a:extLst>
                </a:gridCol>
                <a:gridCol w="2447924">
                  <a:extLst>
                    <a:ext uri="{9D8B030D-6E8A-4147-A177-3AD203B41FA5}">
                      <a16:colId xmlns:a16="http://schemas.microsoft.com/office/drawing/2014/main" val="4180002446"/>
                    </a:ext>
                  </a:extLst>
                </a:gridCol>
              </a:tblGrid>
              <a:tr h="390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분석 기준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그린씽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타슈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천안시 일자리종합지원센터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433802"/>
                  </a:ext>
                </a:extLst>
              </a:tr>
              <a:tr h="283026">
                <a:tc gridSpan="4">
                  <a:txBody>
                    <a:bodyPr/>
                    <a:lstStyle/>
                    <a:p>
                      <a:pPr latinLnBrk="1"/>
                      <a:r>
                        <a:rPr lang="ko-KR" altLang="en-US" sz="12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전략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639481"/>
                  </a:ext>
                </a:extLst>
              </a:tr>
              <a:tr h="28302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사이트가 사업 목표를 달성하기 위해 효과적인가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757491"/>
                  </a:ext>
                </a:extLst>
              </a:tr>
              <a:tr h="4528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해당 사이트만이 주는 정보와 의미가 있는가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/>
                        <a:t>■■■■□</a:t>
                      </a:r>
                      <a:endParaRPr lang="ko-KR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9031"/>
                  </a:ext>
                </a:extLst>
              </a:tr>
              <a:tr h="390818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sz="1200" b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ux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762228"/>
                  </a:ext>
                </a:extLst>
              </a:tr>
              <a:tr h="4528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사용자의 방문 목적을 쉽게 만족시킬수 있는가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/>
                        <a:t>■■■■□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/>
                        <a:t>■■■■□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057107"/>
                  </a:ext>
                </a:extLst>
              </a:tr>
              <a:tr h="4528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주요 안내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이벤트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홍보의 정보찾기가 편리한가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/>
                        <a:t>■■■■□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9640531"/>
                  </a:ext>
                </a:extLst>
              </a:tr>
              <a:tr h="390818">
                <a:tc gridSpan="4"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디자인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5373"/>
                  </a:ext>
                </a:extLst>
              </a:tr>
              <a:tr h="3228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해당사이트의 사진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</a:t>
                      </a:r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일러스트가 적절한가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/>
                        <a:t>■■□□□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■■■■■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■■■■■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972274"/>
                  </a:ext>
                </a:extLst>
              </a:tr>
              <a:tr h="3228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사업 브랜드의 이미지 전달이 잘 되었는가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/>
                        <a:t>■■□□□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■■■■■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1455259"/>
                  </a:ext>
                </a:extLst>
              </a:tr>
              <a:tr h="2830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해당 사이트 이용에 혼돈이 없는가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640255"/>
                  </a:ext>
                </a:extLst>
              </a:tr>
              <a:tr h="283026">
                <a:tc gridSpan="4"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유지보수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17687"/>
                  </a:ext>
                </a:extLst>
              </a:tr>
              <a:tr h="3228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사용자의 지원과 이에 대한 유지 보수가 적절한가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■■■■■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■■■□□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571733"/>
                  </a:ext>
                </a:extLst>
              </a:tr>
              <a:tr h="3228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정확한 정보 확인이 가능한 부분이 있는가</a:t>
                      </a:r>
                      <a:r>
                        <a:rPr lang="en-US" altLang="ko-KR" sz="120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■■■■■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■■■■■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■■■■■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636765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90548" y="800100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리뉴얼</a:t>
            </a:r>
            <a:r>
              <a:rPr lang="ko-KR" altLang="en-US" dirty="0" smtClean="0"/>
              <a:t> 사이트 분석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775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0548" y="417715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벤치마킹 사이트</a:t>
            </a: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1344609"/>
              </p:ext>
            </p:extLst>
          </p:nvPr>
        </p:nvGraphicFramePr>
        <p:xfrm>
          <a:off x="590548" y="969046"/>
          <a:ext cx="11088834" cy="5582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27372">
                  <a:extLst>
                    <a:ext uri="{9D8B030D-6E8A-4147-A177-3AD203B41FA5}">
                      <a16:colId xmlns:a16="http://schemas.microsoft.com/office/drawing/2014/main" val="3111076933"/>
                    </a:ext>
                  </a:extLst>
                </a:gridCol>
                <a:gridCol w="5461462">
                  <a:extLst>
                    <a:ext uri="{9D8B030D-6E8A-4147-A177-3AD203B41FA5}">
                      <a16:colId xmlns:a16="http://schemas.microsoft.com/office/drawing/2014/main" val="4151966974"/>
                    </a:ext>
                  </a:extLst>
                </a:gridCol>
              </a:tblGrid>
              <a:tr h="3609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대전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시민공영자전거 </a:t>
                      </a:r>
                      <a:r>
                        <a:rPr lang="ko-KR" altLang="en-US" sz="1400" baseline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타슈</a:t>
                      </a:r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ko-KR" sz="8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(https://new.tashu.or.kr/main.do)</a:t>
                      </a:r>
                      <a:endParaRPr lang="ko-KR" altLang="en-US" sz="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천안시 일자리종합지원센터 </a:t>
                      </a:r>
                      <a:r>
                        <a:rPr lang="en-US" altLang="ko-KR" sz="8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(http://www.cheonan.go.kr/job.do</a:t>
                      </a:r>
                      <a:r>
                        <a:rPr lang="ko-KR" altLang="en-US" sz="80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ㅍ</a:t>
                      </a:r>
                      <a:r>
                        <a:rPr lang="en-US" altLang="ko-KR" sz="8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)</a:t>
                      </a:r>
                      <a:endParaRPr lang="ko-KR" altLang="en-US" sz="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157652"/>
                  </a:ext>
                </a:extLst>
              </a:tr>
              <a:tr h="3163333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306228"/>
                  </a:ext>
                </a:extLst>
              </a:tr>
              <a:tr h="20578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해당 사이트는 대전의 시민 공영자전거 안내 사이트로 메인 화면에 가장 중요한 내용을 링크</a:t>
                      </a:r>
                      <a:r>
                        <a:rPr lang="en-US" altLang="ko-KR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깔끔한 이미지로 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사이트 접속의 주요 목적을 충족시키기에 높게 평가되어 벤치마킹 사이트로 채택하였다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특히 </a:t>
                      </a:r>
                      <a:r>
                        <a:rPr lang="ko-KR" altLang="en-US" sz="1400" baseline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리뉴얼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사이트에서 지원되지 않는 모바일 버전이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해당 사이트에서는 지도 </a:t>
                      </a:r>
                      <a:r>
                        <a:rPr lang="ko-KR" altLang="en-US" sz="1400" baseline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메인으로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직관적이고 사이트를 찾는 주요 목적에 적합해 보여 해당 부분을 벤치마킹하여 수정하기에 매우 적합하여 보인다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.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해당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사이트는 천안시의 일자리 종합 지원센터 사이트이며 이전의 벤치마킹할 사이트와 비슷한 느낌의 깔끔한 메인 페이지와 해당 사이트 접속의 주 목적을 충족시킬 수 있다는 점에서 벤치마킹할 사이트로 채택하였다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덧붙여 링크된 각 페이지의 구성과 포인트 색상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이미지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,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간결한 아이콘 등이 정보 전달에 있어 깔끔함과 사이트의 주 목적에 충실한 느낌을 받아 </a:t>
                      </a:r>
                      <a:r>
                        <a:rPr lang="ko-KR" altLang="en-US" sz="1400" baseline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리뉴얼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사이트에 적용하기에 적합하여 보인다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.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258779"/>
                  </a:ext>
                </a:extLst>
              </a:tr>
            </a:tbl>
          </a:graphicData>
        </a:graphic>
      </p:graphicFrame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25722"/>
              </p:ext>
            </p:extLst>
          </p:nvPr>
        </p:nvGraphicFramePr>
        <p:xfrm>
          <a:off x="938171" y="1526438"/>
          <a:ext cx="4885747" cy="26881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2" name="Image" r:id="rId3" imgW="22234680" imgH="12215520" progId="Photoshop.Image.19">
                  <p:embed/>
                </p:oleObj>
              </mc:Choice>
              <mc:Fallback>
                <p:oleObj name="Image" r:id="rId3" imgW="22234680" imgH="1221552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171" y="1526438"/>
                        <a:ext cx="4885747" cy="26881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5251989"/>
              </p:ext>
            </p:extLst>
          </p:nvPr>
        </p:nvGraphicFramePr>
        <p:xfrm>
          <a:off x="6571477" y="1611026"/>
          <a:ext cx="4738736" cy="26035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3" name="Image" r:id="rId5" imgW="22196520" imgH="12177720" progId="Photoshop.Image.19">
                  <p:embed/>
                </p:oleObj>
              </mc:Choice>
              <mc:Fallback>
                <p:oleObj name="Image" r:id="rId5" imgW="22196520" imgH="1217772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71477" y="1611026"/>
                        <a:ext cx="4738736" cy="26035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0760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9575" y="276225"/>
            <a:ext cx="504657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전략</a:t>
            </a:r>
            <a:r>
              <a:rPr lang="en-US" altLang="ko-KR" b="1" dirty="0" smtClean="0"/>
              <a:t>]</a:t>
            </a:r>
          </a:p>
          <a:p>
            <a:r>
              <a:rPr lang="en-US" altLang="ko-KR" sz="1600" dirty="0" smtClean="0"/>
              <a:t>  1.</a:t>
            </a:r>
            <a:r>
              <a:rPr lang="ko-KR" altLang="en-US" sz="1600" dirty="0" smtClean="0"/>
              <a:t>사이트가 사업 목표를 달성하기 위해 효과적인가</a:t>
            </a:r>
            <a:r>
              <a:rPr lang="en-US" altLang="ko-KR" sz="1600" dirty="0" smtClean="0"/>
              <a:t>?</a:t>
            </a:r>
          </a:p>
          <a:p>
            <a:r>
              <a:rPr lang="en-US" altLang="ko-KR" sz="1600" dirty="0" smtClean="0"/>
              <a:t>  2.</a:t>
            </a:r>
            <a:r>
              <a:rPr lang="ko-KR" altLang="en-US" sz="1600" dirty="0" smtClean="0"/>
              <a:t>해당 사이트만이 주는 정보와 의미가 있는가</a:t>
            </a:r>
            <a:r>
              <a:rPr lang="en-US" altLang="ko-KR" sz="1600" dirty="0" smtClean="0"/>
              <a:t>?</a:t>
            </a:r>
            <a:endParaRPr lang="ko-KR" altLang="en-US" sz="16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038931"/>
              </p:ext>
            </p:extLst>
          </p:nvPr>
        </p:nvGraphicFramePr>
        <p:xfrm>
          <a:off x="409575" y="1243540"/>
          <a:ext cx="11325225" cy="526203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75075">
                  <a:extLst>
                    <a:ext uri="{9D8B030D-6E8A-4147-A177-3AD203B41FA5}">
                      <a16:colId xmlns:a16="http://schemas.microsoft.com/office/drawing/2014/main" val="646165267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259181385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555760253"/>
                    </a:ext>
                  </a:extLst>
                </a:gridCol>
              </a:tblGrid>
              <a:tr h="2874114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854132"/>
                  </a:ext>
                </a:extLst>
              </a:tr>
              <a:tr h="6386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265623"/>
                  </a:ext>
                </a:extLst>
              </a:tr>
              <a:tr h="17492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</a:t>
                      </a:r>
                      <a:r>
                        <a:rPr lang="ko-KR" altLang="en-US" sz="1400" baseline="0" dirty="0" smtClean="0"/>
                        <a:t> 사이트의 목표는 뚜렷해 보이나 외부에서 찾을 수 있는 사이트 일수 있는 부분에서 </a:t>
                      </a:r>
                      <a:r>
                        <a:rPr lang="ko-KR" altLang="en-US" sz="1400" baseline="0" dirty="0" err="1" smtClean="0"/>
                        <a:t>반응형</a:t>
                      </a:r>
                      <a:r>
                        <a:rPr lang="ko-KR" altLang="en-US" sz="1400" baseline="0" dirty="0" smtClean="0"/>
                        <a:t> 미 지원이나 사이트의 주 목적과 부가적인 안내들이 같은 중요도처럼 느껴져 아쉬운 점이 많이 느껴진다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en-US" altLang="ko-KR" sz="1400" dirty="0" smtClean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사이트만의 목표가 뚜렷하며</a:t>
                      </a:r>
                      <a:r>
                        <a:rPr lang="ko-KR" altLang="en-US" sz="1400" baseline="0" dirty="0" smtClean="0"/>
                        <a:t> </a:t>
                      </a:r>
                      <a:r>
                        <a:rPr lang="ko-KR" altLang="en-US" sz="1400" dirty="0" smtClean="0"/>
                        <a:t>확인된 정보제공으로 사용자의 정보 혼란을 낮추고 편의성을 제공하는 것으로 보이며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ko-KR" altLang="en-US" sz="1400" dirty="0" smtClean="0"/>
                        <a:t>누구나 쉽게 해당 사이트의 목적에 대해</a:t>
                      </a:r>
                      <a:r>
                        <a:rPr lang="ko-KR" altLang="en-US" sz="1400" baseline="0" dirty="0" smtClean="0"/>
                        <a:t> 이해할 수 있는 사이트로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사업 목표와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주관이 뚜렷하며</a:t>
                      </a:r>
                      <a:r>
                        <a:rPr lang="en-US" altLang="ko-KR" sz="1400" baseline="0" dirty="0" smtClean="0"/>
                        <a:t>,</a:t>
                      </a:r>
                    </a:p>
                    <a:p>
                      <a:pPr latinLnBrk="1"/>
                      <a:r>
                        <a:rPr lang="ko-KR" altLang="en-US" sz="1400" baseline="0" dirty="0" smtClean="0"/>
                        <a:t>방문 목적에 주된 목적이 직관적이고 빠르게 해소될 수 있는 구조로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해당 사이트만이 주는 정보와 내용에 의미가 있어 보인다</a:t>
                      </a:r>
                      <a:r>
                        <a:rPr lang="en-US" altLang="ko-KR" sz="1400" baseline="0" dirty="0" smtClean="0"/>
                        <a:t>.</a:t>
                      </a:r>
                      <a:r>
                        <a:rPr lang="ko-KR" altLang="en-US" sz="1400" baseline="0" dirty="0" smtClean="0"/>
                        <a:t> 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827718"/>
                  </a:ext>
                </a:extLst>
              </a:tr>
            </a:tbl>
          </a:graphicData>
        </a:graphic>
      </p:graphicFrame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8819478"/>
              </p:ext>
            </p:extLst>
          </p:nvPr>
        </p:nvGraphicFramePr>
        <p:xfrm>
          <a:off x="545637" y="1471613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6" name="Image" r:id="rId3" imgW="17764920" imgH="12139560" progId="Photoshop.Image.19">
                  <p:embed/>
                </p:oleObj>
              </mc:Choice>
              <mc:Fallback>
                <p:oleObj name="Image" r:id="rId3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5637" y="1471613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8771800"/>
              </p:ext>
            </p:extLst>
          </p:nvPr>
        </p:nvGraphicFramePr>
        <p:xfrm>
          <a:off x="8090738" y="1471613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7" name="Image" r:id="rId5" imgW="17764920" imgH="12139560" progId="Photoshop.Image.19">
                  <p:embed/>
                </p:oleObj>
              </mc:Choice>
              <mc:Fallback>
                <p:oleObj name="Image" r:id="rId5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090738" y="1471613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개체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6161322"/>
              </p:ext>
            </p:extLst>
          </p:nvPr>
        </p:nvGraphicFramePr>
        <p:xfrm>
          <a:off x="4314307" y="1471613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" name="Image" r:id="rId7" imgW="17764920" imgH="12139560" progId="Photoshop.Image.19">
                  <p:embed/>
                </p:oleObj>
              </mc:Choice>
              <mc:Fallback>
                <p:oleObj name="Image" r:id="rId7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14307" y="1471613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972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9575" y="276225"/>
            <a:ext cx="507542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en-US" altLang="ko-KR" b="1" dirty="0" err="1" smtClean="0"/>
              <a:t>ux</a:t>
            </a:r>
            <a:r>
              <a:rPr lang="en-US" altLang="ko-KR" b="1" dirty="0" smtClean="0"/>
              <a:t>]</a:t>
            </a:r>
          </a:p>
          <a:p>
            <a:r>
              <a:rPr lang="en-US" altLang="ko-KR" sz="1600" dirty="0" smtClean="0"/>
              <a:t>  1.</a:t>
            </a:r>
            <a:r>
              <a:rPr lang="ko-KR" altLang="en-US" sz="1600" dirty="0" smtClean="0"/>
              <a:t>사용자의 방문 목적을 쉽게 만족시킬 수 있는가</a:t>
            </a:r>
            <a:r>
              <a:rPr lang="en-US" altLang="ko-KR" sz="1600" dirty="0" smtClean="0"/>
              <a:t>?</a:t>
            </a:r>
          </a:p>
          <a:p>
            <a:r>
              <a:rPr lang="ko-KR" altLang="en-US" sz="1600" dirty="0" smtClean="0"/>
              <a:t>  </a:t>
            </a:r>
            <a:r>
              <a:rPr lang="en-US" altLang="ko-KR" sz="1600" dirty="0" smtClean="0"/>
              <a:t>2.</a:t>
            </a:r>
            <a:r>
              <a:rPr lang="ko-KR" altLang="en-US" sz="1600" dirty="0" smtClean="0"/>
              <a:t>주요 안내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이벤트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홍보의 정보 찾기가 편리 한가</a:t>
            </a:r>
            <a:r>
              <a:rPr lang="en-US" altLang="ko-KR" sz="1600" dirty="0" smtClean="0"/>
              <a:t>?</a:t>
            </a:r>
            <a:endParaRPr lang="ko-KR" altLang="en-US" sz="16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280834"/>
              </p:ext>
            </p:extLst>
          </p:nvPr>
        </p:nvGraphicFramePr>
        <p:xfrm>
          <a:off x="409575" y="1243540"/>
          <a:ext cx="11325225" cy="526203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75075">
                  <a:extLst>
                    <a:ext uri="{9D8B030D-6E8A-4147-A177-3AD203B41FA5}">
                      <a16:colId xmlns:a16="http://schemas.microsoft.com/office/drawing/2014/main" val="646165267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259181385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555760253"/>
                    </a:ext>
                  </a:extLst>
                </a:gridCol>
              </a:tblGrid>
              <a:tr h="2874114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854132"/>
                  </a:ext>
                </a:extLst>
              </a:tr>
              <a:tr h="6386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265623"/>
                  </a:ext>
                </a:extLst>
              </a:tr>
              <a:tr h="17492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</a:t>
                      </a:r>
                      <a:r>
                        <a:rPr lang="ko-KR" altLang="en-US" sz="1400" baseline="0" dirty="0" smtClean="0"/>
                        <a:t> 사이트의 주 방문목적으로 생각되는 정보에 있어 시각화가 특히 떨어져 보이며 주요 안내와 이벤트가 부가적인 페이지와 비슷한 중요도처럼 느껴져 혼란이 있을 수 있어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en-US" altLang="ko-KR" sz="1400" dirty="0" smtClean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주 목적으로 생각되는 정보가 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ko-KR" altLang="en-US" sz="1400" dirty="0" smtClean="0"/>
                        <a:t>깔끔하고 이해하기 쉬운 일러스트로 접근성의 효율을</a:t>
                      </a:r>
                      <a:r>
                        <a:rPr lang="ko-KR" altLang="en-US" sz="1400" baseline="0" dirty="0" smtClean="0"/>
                        <a:t> 좋아 보이며 주요 안내와 홍보 또한 깔끔하게 나뉜 단락으로 정보를 받아들이기에 좋아 보인다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주 방문 목적으로 보이는 정보가 깔끔하게 정리되어 있으며 이에 대한 문의</a:t>
                      </a:r>
                      <a:r>
                        <a:rPr lang="ko-KR" altLang="en-US" sz="1400" baseline="0" dirty="0" smtClean="0"/>
                        <a:t> 사항에 대해 접근이 편리하게 되어있어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827718"/>
                  </a:ext>
                </a:extLst>
              </a:tr>
            </a:tbl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5980688"/>
              </p:ext>
            </p:extLst>
          </p:nvPr>
        </p:nvGraphicFramePr>
        <p:xfrm>
          <a:off x="545504" y="1471613"/>
          <a:ext cx="3514223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6" name="Image" r:id="rId3" imgW="17764920" imgH="12139560" progId="Photoshop.Image.19">
                  <p:embed/>
                </p:oleObj>
              </mc:Choice>
              <mc:Fallback>
                <p:oleObj name="Image" r:id="rId3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5504" y="1471613"/>
                        <a:ext cx="3514223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5500980"/>
              </p:ext>
            </p:extLst>
          </p:nvPr>
        </p:nvGraphicFramePr>
        <p:xfrm>
          <a:off x="4316183" y="1471614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7" name="Image" r:id="rId5" imgW="17764920" imgH="12139560" progId="Photoshop.Image.19">
                  <p:embed/>
                </p:oleObj>
              </mc:Choice>
              <mc:Fallback>
                <p:oleObj name="Image" r:id="rId5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16183" y="1471614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9860299"/>
              </p:ext>
            </p:extLst>
          </p:nvPr>
        </p:nvGraphicFramePr>
        <p:xfrm>
          <a:off x="8095176" y="1471613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8" name="Image" r:id="rId7" imgW="17764920" imgH="12139560" progId="Photoshop.Image.19">
                  <p:embed/>
                </p:oleObj>
              </mc:Choice>
              <mc:Fallback>
                <p:oleObj name="Image" r:id="rId7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095176" y="1471613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389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9575" y="276225"/>
            <a:ext cx="443102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디자인</a:t>
            </a:r>
            <a:r>
              <a:rPr lang="en-US" altLang="ko-KR" b="1" dirty="0" smtClean="0"/>
              <a:t>]</a:t>
            </a:r>
          </a:p>
          <a:p>
            <a:r>
              <a:rPr lang="en-US" altLang="ko-KR" sz="1600" dirty="0" smtClean="0"/>
              <a:t>  1.</a:t>
            </a:r>
            <a:r>
              <a:rPr lang="ko-KR" altLang="en-US" sz="1600" dirty="0" smtClean="0"/>
              <a:t>해당사이트의 사진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일러스트가 적절한가</a:t>
            </a:r>
            <a:r>
              <a:rPr lang="en-US" altLang="ko-KR" sz="1600" dirty="0" smtClean="0"/>
              <a:t>?</a:t>
            </a:r>
          </a:p>
          <a:p>
            <a:r>
              <a:rPr lang="en-US" altLang="ko-KR" sz="1600" dirty="0" smtClean="0"/>
              <a:t>  2.</a:t>
            </a:r>
            <a:r>
              <a:rPr lang="ko-KR" altLang="en-US" sz="1600" dirty="0" smtClean="0"/>
              <a:t>사업 브랜드의 이미지 전달이 잘 되었는가</a:t>
            </a:r>
            <a:r>
              <a:rPr lang="en-US" altLang="ko-KR" sz="1600" dirty="0" smtClean="0"/>
              <a:t>?</a:t>
            </a:r>
          </a:p>
          <a:p>
            <a:r>
              <a:rPr lang="en-US" altLang="ko-KR" sz="1600" dirty="0" smtClean="0"/>
              <a:t>  3.</a:t>
            </a:r>
            <a:r>
              <a:rPr lang="ko-KR" altLang="en-US" sz="1600" dirty="0" smtClean="0"/>
              <a:t>해당 사이트 이용에 혼돈이 없는가</a:t>
            </a:r>
            <a:r>
              <a:rPr lang="en-US" altLang="ko-KR" sz="1600" dirty="0" smtClean="0"/>
              <a:t>?</a:t>
            </a:r>
            <a:endParaRPr lang="ko-KR" altLang="en-US" sz="16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281632"/>
              </p:ext>
            </p:extLst>
          </p:nvPr>
        </p:nvGraphicFramePr>
        <p:xfrm>
          <a:off x="409575" y="1471613"/>
          <a:ext cx="11325225" cy="500538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75075">
                  <a:extLst>
                    <a:ext uri="{9D8B030D-6E8A-4147-A177-3AD203B41FA5}">
                      <a16:colId xmlns:a16="http://schemas.microsoft.com/office/drawing/2014/main" val="646165267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259181385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555760253"/>
                    </a:ext>
                  </a:extLst>
                </a:gridCol>
              </a:tblGrid>
              <a:tr h="2640561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854132"/>
                  </a:ext>
                </a:extLst>
              </a:tr>
              <a:tr h="7577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■■□□□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■■□□□</a:t>
                      </a:r>
                      <a:endParaRPr lang="en-US" altLang="ko-KR" sz="14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3/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■■■■■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3/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■■■■■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■■■■■</a:t>
                      </a:r>
                      <a:endParaRPr lang="en-US" altLang="ko-KR" sz="14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3/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265623"/>
                  </a:ext>
                </a:extLst>
              </a:tr>
              <a:tr h="16071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</a:t>
                      </a:r>
                      <a:r>
                        <a:rPr lang="ko-KR" altLang="en-US" sz="1400" baseline="0" dirty="0" smtClean="0"/>
                        <a:t> 사이트의 대략적인 이미지들이 현재보다는 과거의 이미지를 연상하게 하는 점이 아쉬우며</a:t>
                      </a:r>
                      <a:r>
                        <a:rPr lang="en-US" altLang="ko-KR" sz="1400" baseline="0" dirty="0" smtClean="0"/>
                        <a:t>, </a:t>
                      </a:r>
                      <a:r>
                        <a:rPr lang="ko-KR" altLang="en-US" sz="1400" baseline="0" dirty="0" smtClean="0"/>
                        <a:t>이미지의 작은 사이즈가 답답한 느낌을 준다</a:t>
                      </a:r>
                      <a:r>
                        <a:rPr lang="en-US" altLang="ko-KR" sz="1400" baseline="0" dirty="0" smtClean="0"/>
                        <a:t>. </a:t>
                      </a:r>
                      <a:r>
                        <a:rPr lang="ko-KR" altLang="en-US" sz="1400" baseline="0" dirty="0" smtClean="0"/>
                        <a:t>이에 더불어 해당 브랜드 이미지까지 노후한 느낌이 들어 보인다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aseline="0" dirty="0" smtClean="0"/>
                        <a:t>해당 사이트의 주요 목적과 어울리는 이미지와 깔끔한 일러스트 등이 정보 습득의 편의성을 높인 느낌을 주며 혼란을 줄인 느낌이다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메인</a:t>
                      </a:r>
                      <a:r>
                        <a:rPr lang="ko-KR" altLang="en-US" sz="1400" baseline="0" dirty="0" smtClean="0"/>
                        <a:t> 컬러와 심플한 아이콘</a:t>
                      </a:r>
                      <a:r>
                        <a:rPr lang="en-US" altLang="ko-KR" sz="1400" baseline="0" dirty="0" smtClean="0"/>
                        <a:t>, </a:t>
                      </a:r>
                      <a:r>
                        <a:rPr lang="ko-KR" altLang="en-US" sz="1400" baseline="0" dirty="0" smtClean="0"/>
                        <a:t>깔끔한 일러스트가 해당 브랜드의 이미지를 만들어주는 듯 하며 정보 전달에 있어서</a:t>
                      </a:r>
                      <a:r>
                        <a:rPr lang="ko-KR" altLang="en-US" sz="1400" dirty="0" smtClean="0"/>
                        <a:t> 해당 사이트 이용에 </a:t>
                      </a:r>
                      <a:r>
                        <a:rPr lang="ko-KR" altLang="en-US" sz="1400" baseline="0" dirty="0" smtClean="0"/>
                        <a:t>불편함이 없어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827718"/>
                  </a:ext>
                </a:extLst>
              </a:tr>
            </a:tbl>
          </a:graphicData>
        </a:graphic>
      </p:graphicFrame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603397"/>
              </p:ext>
            </p:extLst>
          </p:nvPr>
        </p:nvGraphicFramePr>
        <p:xfrm>
          <a:off x="537826" y="1585915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2" name="Image" r:id="rId3" imgW="17764920" imgH="12139560" progId="Photoshop.Image.19">
                  <p:embed/>
                </p:oleObj>
              </mc:Choice>
              <mc:Fallback>
                <p:oleObj name="Image" r:id="rId3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7826" y="1585915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7038961"/>
              </p:ext>
            </p:extLst>
          </p:nvPr>
        </p:nvGraphicFramePr>
        <p:xfrm>
          <a:off x="4322982" y="1585916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3" name="Image" r:id="rId5" imgW="17764920" imgH="12139560" progId="Photoshop.Image.19">
                  <p:embed/>
                </p:oleObj>
              </mc:Choice>
              <mc:Fallback>
                <p:oleObj name="Image" r:id="rId5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22982" y="1585916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5297951"/>
              </p:ext>
            </p:extLst>
          </p:nvPr>
        </p:nvGraphicFramePr>
        <p:xfrm>
          <a:off x="8091512" y="1585915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4" name="Image" r:id="rId7" imgW="17764920" imgH="12139560" progId="Photoshop.Image.19">
                  <p:embed/>
                </p:oleObj>
              </mc:Choice>
              <mc:Fallback>
                <p:oleObj name="Image" r:id="rId7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091512" y="1585915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766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9575" y="276225"/>
            <a:ext cx="507382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유지보수</a:t>
            </a:r>
            <a:r>
              <a:rPr lang="en-US" altLang="ko-KR" b="1" dirty="0" smtClean="0"/>
              <a:t>]</a:t>
            </a:r>
          </a:p>
          <a:p>
            <a:r>
              <a:rPr lang="ko-KR" altLang="en-US" sz="1600" dirty="0" smtClean="0"/>
              <a:t>  </a:t>
            </a:r>
            <a:r>
              <a:rPr lang="en-US" altLang="ko-KR" sz="1600" dirty="0" smtClean="0"/>
              <a:t>1.</a:t>
            </a:r>
            <a:r>
              <a:rPr lang="ko-KR" altLang="en-US" sz="1600" dirty="0" smtClean="0"/>
              <a:t>사용자의 지원과 이에 대한 유지 보수가 적절한가</a:t>
            </a:r>
            <a:r>
              <a:rPr lang="en-US" altLang="ko-KR" sz="1600" dirty="0" smtClean="0"/>
              <a:t>?</a:t>
            </a:r>
          </a:p>
          <a:p>
            <a:r>
              <a:rPr lang="ko-KR" altLang="en-US" sz="1600" dirty="0" smtClean="0"/>
              <a:t>  </a:t>
            </a:r>
            <a:r>
              <a:rPr lang="en-US" altLang="ko-KR" sz="1600" dirty="0" smtClean="0"/>
              <a:t>2.</a:t>
            </a:r>
            <a:r>
              <a:rPr lang="ko-KR" altLang="en-US" sz="1600" dirty="0" smtClean="0"/>
              <a:t>정확한 정보 확인이 가능한 부분이 있는가</a:t>
            </a:r>
            <a:r>
              <a:rPr lang="en-US" altLang="ko-KR" sz="1600" dirty="0" smtClean="0"/>
              <a:t>?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429488"/>
              </p:ext>
            </p:extLst>
          </p:nvPr>
        </p:nvGraphicFramePr>
        <p:xfrm>
          <a:off x="409575" y="1243542"/>
          <a:ext cx="11325225" cy="520165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75075">
                  <a:extLst>
                    <a:ext uri="{9D8B030D-6E8A-4147-A177-3AD203B41FA5}">
                      <a16:colId xmlns:a16="http://schemas.microsoft.com/office/drawing/2014/main" val="646165267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259181385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555760253"/>
                    </a:ext>
                  </a:extLst>
                </a:gridCol>
              </a:tblGrid>
              <a:tr h="2954385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854132"/>
                  </a:ext>
                </a:extLst>
              </a:tr>
              <a:tr h="66866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■■■■■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■■■■■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■■■■■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■■■□□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■■■■■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265623"/>
                  </a:ext>
                </a:extLst>
              </a:tr>
              <a:tr h="157861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</a:t>
                      </a:r>
                      <a:r>
                        <a:rPr lang="ko-KR" altLang="en-US" sz="1400" baseline="0" dirty="0" smtClean="0"/>
                        <a:t> 사이트의 사용자에 대한 정보 지원에 있어 깔끔한 느낌과 정확한 정보 확인이 가능하나 사용자의 지원에 있어 다소 느린 감이 있어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en-US" altLang="ko-KR" sz="1400" dirty="0" smtClean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정보 확인에 있어</a:t>
                      </a:r>
                      <a:r>
                        <a:rPr lang="ko-KR" altLang="en-US" sz="1400" baseline="0" dirty="0" smtClean="0"/>
                        <a:t> 깔끔한 디자인이 정보의 접근을 편리하게 도와주는 것 같으며</a:t>
                      </a:r>
                      <a:r>
                        <a:rPr lang="en-US" altLang="ko-KR" sz="1400" baseline="0" dirty="0" smtClean="0"/>
                        <a:t>, </a:t>
                      </a:r>
                      <a:r>
                        <a:rPr lang="ko-KR" altLang="en-US" sz="1400" baseline="0" dirty="0" smtClean="0"/>
                        <a:t>사용자의 지원과 유지보수가 편리해 보인다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정보 확인에 있어</a:t>
                      </a:r>
                      <a:r>
                        <a:rPr lang="ko-KR" altLang="en-US" sz="1400" baseline="0" dirty="0" smtClean="0"/>
                        <a:t> 정보 확인이 용이하며 깔끔한 디자인으로 주요 목적으로 보이는 정보의 접근이 편리해 보이나 사용자의 지원에 대해서는 찾기가 어려워 보인다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827718"/>
                  </a:ext>
                </a:extLst>
              </a:tr>
            </a:tbl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4350552"/>
              </p:ext>
            </p:extLst>
          </p:nvPr>
        </p:nvGraphicFramePr>
        <p:xfrm>
          <a:off x="536774" y="1513179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5" name="Image" r:id="rId3" imgW="17764920" imgH="12139560" progId="Photoshop.Image.19">
                  <p:embed/>
                </p:oleObj>
              </mc:Choice>
              <mc:Fallback>
                <p:oleObj name="Image" r:id="rId3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6774" y="1513179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200231"/>
              </p:ext>
            </p:extLst>
          </p:nvPr>
        </p:nvGraphicFramePr>
        <p:xfrm>
          <a:off x="4315075" y="1513180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6" name="Image" r:id="rId5" imgW="17764920" imgH="12139560" progId="Photoshop.Image.19">
                  <p:embed/>
                </p:oleObj>
              </mc:Choice>
              <mc:Fallback>
                <p:oleObj name="Image" r:id="rId5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15075" y="1513180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8195099"/>
              </p:ext>
            </p:extLst>
          </p:nvPr>
        </p:nvGraphicFramePr>
        <p:xfrm>
          <a:off x="8093376" y="1513179"/>
          <a:ext cx="3514224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7" name="Image" r:id="rId7" imgW="17764920" imgH="12139560" progId="Photoshop.Image.19">
                  <p:embed/>
                </p:oleObj>
              </mc:Choice>
              <mc:Fallback>
                <p:oleObj name="Image" r:id="rId7" imgW="17764920" imgH="121395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093376" y="1513179"/>
                        <a:ext cx="3514224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449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712</Words>
  <Application>Microsoft Office PowerPoint</Application>
  <PresentationFormat>와이드스크린</PresentationFormat>
  <Paragraphs>106</Paragraphs>
  <Slides>7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Office 테마</vt:lpstr>
      <vt:lpstr>Image</vt:lpstr>
      <vt:lpstr>Adobe Photoshop 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</dc:creator>
  <cp:lastModifiedBy>a</cp:lastModifiedBy>
  <cp:revision>56</cp:revision>
  <dcterms:created xsi:type="dcterms:W3CDTF">2022-03-04T07:45:04Z</dcterms:created>
  <dcterms:modified xsi:type="dcterms:W3CDTF">2022-05-09T00:37:23Z</dcterms:modified>
</cp:coreProperties>
</file>

<file path=docProps/thumbnail.jpeg>
</file>